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4" r:id="rId8"/>
    <p:sldId id="265" r:id="rId9"/>
    <p:sldId id="266" r:id="rId10"/>
    <p:sldId id="262" r:id="rId11"/>
    <p:sldId id="263"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69" d="100"/>
          <a:sy n="69" d="100"/>
        </p:scale>
        <p:origin x="57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00035-8E3C-4C7F-8181-1E15EC05E1FB}" type="datetimeFigureOut">
              <a:rPr lang="nl-NL" smtClean="0"/>
              <a:t>24-5-2023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FC79A6-2467-4D13-8FEA-75F511699DB2}" type="slidenum">
              <a:rPr lang="nl-NL" smtClean="0"/>
              <a:t>‹nr.›</a:t>
            </a:fld>
            <a:endParaRPr lang="nl-NL"/>
          </a:p>
        </p:txBody>
      </p:sp>
    </p:spTree>
    <p:extLst>
      <p:ext uri="{BB962C8B-B14F-4D97-AF65-F5344CB8AC3E}">
        <p14:creationId xmlns:p14="http://schemas.microsoft.com/office/powerpoint/2010/main" val="398400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https://www.industriemuseum.be/nl/collectie-item/de-mule-jenny-doorgelicht</a:t>
            </a:r>
            <a:endParaRPr lang="nl-NL" dirty="0"/>
          </a:p>
        </p:txBody>
      </p:sp>
      <p:sp>
        <p:nvSpPr>
          <p:cNvPr id="4" name="Tijdelijke aanduiding voor dianummer 3"/>
          <p:cNvSpPr>
            <a:spLocks noGrp="1"/>
          </p:cNvSpPr>
          <p:nvPr>
            <p:ph type="sldNum" sz="quarter" idx="10"/>
          </p:nvPr>
        </p:nvSpPr>
        <p:spPr/>
        <p:txBody>
          <a:bodyPr/>
          <a:lstStyle/>
          <a:p>
            <a:fld id="{45FC79A6-2467-4D13-8FEA-75F511699DB2}" type="slidenum">
              <a:rPr lang="nl-NL" smtClean="0"/>
              <a:t>3</a:t>
            </a:fld>
            <a:endParaRPr lang="nl-NL"/>
          </a:p>
        </p:txBody>
      </p:sp>
    </p:spTree>
    <p:extLst>
      <p:ext uri="{BB962C8B-B14F-4D97-AF65-F5344CB8AC3E}">
        <p14:creationId xmlns:p14="http://schemas.microsoft.com/office/powerpoint/2010/main" val="50171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https://historiek.net/reform-bill-reform-act-1832-betekenis/101854/</a:t>
            </a:r>
            <a:endParaRPr lang="nl-NL" dirty="0"/>
          </a:p>
        </p:txBody>
      </p:sp>
      <p:sp>
        <p:nvSpPr>
          <p:cNvPr id="4" name="Tijdelijke aanduiding voor dianummer 3"/>
          <p:cNvSpPr>
            <a:spLocks noGrp="1"/>
          </p:cNvSpPr>
          <p:nvPr>
            <p:ph type="sldNum" sz="quarter" idx="10"/>
          </p:nvPr>
        </p:nvSpPr>
        <p:spPr/>
        <p:txBody>
          <a:bodyPr/>
          <a:lstStyle/>
          <a:p>
            <a:fld id="{45FC79A6-2467-4D13-8FEA-75F511699DB2}" type="slidenum">
              <a:rPr lang="nl-NL" smtClean="0"/>
              <a:t>6</a:t>
            </a:fld>
            <a:endParaRPr lang="nl-NL"/>
          </a:p>
        </p:txBody>
      </p:sp>
    </p:spTree>
    <p:extLst>
      <p:ext uri="{BB962C8B-B14F-4D97-AF65-F5344CB8AC3E}">
        <p14:creationId xmlns:p14="http://schemas.microsoft.com/office/powerpoint/2010/main" val="1182408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https://www.youtube.com/watch?v=30thhybSEcg</a:t>
            </a:r>
          </a:p>
          <a:p>
            <a:endParaRPr lang="nl-NL" dirty="0"/>
          </a:p>
        </p:txBody>
      </p:sp>
      <p:sp>
        <p:nvSpPr>
          <p:cNvPr id="4" name="Tijdelijke aanduiding voor dianummer 3"/>
          <p:cNvSpPr>
            <a:spLocks noGrp="1"/>
          </p:cNvSpPr>
          <p:nvPr>
            <p:ph type="sldNum" sz="quarter" idx="10"/>
          </p:nvPr>
        </p:nvSpPr>
        <p:spPr/>
        <p:txBody>
          <a:bodyPr/>
          <a:lstStyle/>
          <a:p>
            <a:fld id="{45FC79A6-2467-4D13-8FEA-75F511699DB2}" type="slidenum">
              <a:rPr lang="nl-NL" smtClean="0"/>
              <a:t>11</a:t>
            </a:fld>
            <a:endParaRPr lang="nl-NL"/>
          </a:p>
        </p:txBody>
      </p:sp>
    </p:spTree>
    <p:extLst>
      <p:ext uri="{BB962C8B-B14F-4D97-AF65-F5344CB8AC3E}">
        <p14:creationId xmlns:p14="http://schemas.microsoft.com/office/powerpoint/2010/main" val="2463296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73023C6-3EDB-48FE-B1C8-565FE4C5C3C4}" type="datetimeFigureOut">
              <a:rPr lang="nl-NL" smtClean="0"/>
              <a:t>24-5-2023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1582719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73023C6-3EDB-48FE-B1C8-565FE4C5C3C4}" type="datetimeFigureOut">
              <a:rPr lang="nl-NL" smtClean="0"/>
              <a:t>24-5-2023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2305157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73023C6-3EDB-48FE-B1C8-565FE4C5C3C4}" type="datetimeFigureOut">
              <a:rPr lang="nl-NL" smtClean="0"/>
              <a:t>24-5-2023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1924509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73023C6-3EDB-48FE-B1C8-565FE4C5C3C4}" type="datetimeFigureOut">
              <a:rPr lang="nl-NL" smtClean="0"/>
              <a:t>24-5-2023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158314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273023C6-3EDB-48FE-B1C8-565FE4C5C3C4}" type="datetimeFigureOut">
              <a:rPr lang="nl-NL" smtClean="0"/>
              <a:t>24-5-2023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1003184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73023C6-3EDB-48FE-B1C8-565FE4C5C3C4}" type="datetimeFigureOut">
              <a:rPr lang="nl-NL" smtClean="0"/>
              <a:t>24-5-2023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734568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73023C6-3EDB-48FE-B1C8-565FE4C5C3C4}" type="datetimeFigureOut">
              <a:rPr lang="nl-NL" smtClean="0"/>
              <a:t>24-5-2023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1959825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73023C6-3EDB-48FE-B1C8-565FE4C5C3C4}" type="datetimeFigureOut">
              <a:rPr lang="nl-NL" smtClean="0"/>
              <a:t>24-5-2023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328195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73023C6-3EDB-48FE-B1C8-565FE4C5C3C4}" type="datetimeFigureOut">
              <a:rPr lang="nl-NL" smtClean="0"/>
              <a:t>24-5-2023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26762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273023C6-3EDB-48FE-B1C8-565FE4C5C3C4}" type="datetimeFigureOut">
              <a:rPr lang="nl-NL" smtClean="0"/>
              <a:t>24-5-2023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318542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273023C6-3EDB-48FE-B1C8-565FE4C5C3C4}" type="datetimeFigureOut">
              <a:rPr lang="nl-NL" smtClean="0"/>
              <a:t>24-5-2023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E54C9E7-751D-47C9-B388-572A8C7B5302}" type="slidenum">
              <a:rPr lang="nl-NL" smtClean="0"/>
              <a:t>‹nr.›</a:t>
            </a:fld>
            <a:endParaRPr lang="nl-NL"/>
          </a:p>
        </p:txBody>
      </p:sp>
    </p:spTree>
    <p:extLst>
      <p:ext uri="{BB962C8B-B14F-4D97-AF65-F5344CB8AC3E}">
        <p14:creationId xmlns:p14="http://schemas.microsoft.com/office/powerpoint/2010/main" val="322493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023C6-3EDB-48FE-B1C8-565FE4C5C3C4}" type="datetimeFigureOut">
              <a:rPr lang="nl-NL" smtClean="0"/>
              <a:t>24-5-2023</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4C9E7-751D-47C9-B388-572A8C7B5302}" type="slidenum">
              <a:rPr lang="nl-NL" smtClean="0"/>
              <a:t>‹nr.›</a:t>
            </a:fld>
            <a:endParaRPr lang="nl-NL"/>
          </a:p>
        </p:txBody>
      </p:sp>
    </p:spTree>
    <p:extLst>
      <p:ext uri="{BB962C8B-B14F-4D97-AF65-F5344CB8AC3E}">
        <p14:creationId xmlns:p14="http://schemas.microsoft.com/office/powerpoint/2010/main" val="1439005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LM0SDjR6H8c" TargetMode="External"/><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historiek.net/boerenoorlogen-afrika-boeren-britten-1880-1902/12911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john-leech-archive.org.uk/keyword/great-exhibition.htm" TargetMode="External"/><Relationship Id="rId5" Type="http://schemas.openxmlformats.org/officeDocument/2006/relationships/hyperlink" Target="https://www.youtube.com/watch?v=XnWmuHnMrHU" TargetMode="External"/><Relationship Id="rId4" Type="http://schemas.openxmlformats.org/officeDocument/2006/relationships/hyperlink" Target="https://www.youtube.com/watch?v=1VxzmB6bltw"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eWZl_9FLrD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Qrx1Rm6a6w4" TargetMode="External"/><Relationship Id="rId2" Type="http://schemas.openxmlformats.org/officeDocument/2006/relationships/hyperlink" Target="https://youtu.be/ejJRhn53X2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Deelcontext 3</a:t>
            </a:r>
            <a:endParaRPr lang="nl-NL" dirty="0"/>
          </a:p>
        </p:txBody>
      </p:sp>
      <p:sp>
        <p:nvSpPr>
          <p:cNvPr id="3" name="Ondertitel 2"/>
          <p:cNvSpPr>
            <a:spLocks noGrp="1"/>
          </p:cNvSpPr>
          <p:nvPr>
            <p:ph type="subTitle" idx="1"/>
          </p:nvPr>
        </p:nvSpPr>
        <p:spPr/>
        <p:txBody>
          <a:bodyPr/>
          <a:lstStyle/>
          <a:p>
            <a:r>
              <a:rPr lang="nl-NL" dirty="0" smtClean="0"/>
              <a:t>Sociaal-economische ontwikkelingen in het thuisland (GB)</a:t>
            </a:r>
          </a:p>
          <a:p>
            <a:r>
              <a:rPr lang="nl-NL" dirty="0" smtClean="0"/>
              <a:t>1750 - 1900</a:t>
            </a:r>
          </a:p>
          <a:p>
            <a:endParaRPr lang="nl-NL" dirty="0"/>
          </a:p>
        </p:txBody>
      </p:sp>
    </p:spTree>
    <p:extLst>
      <p:ext uri="{BB962C8B-B14F-4D97-AF65-F5344CB8AC3E}">
        <p14:creationId xmlns:p14="http://schemas.microsoft.com/office/powerpoint/2010/main" val="2212490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FF0000"/>
                </a:solidFill>
              </a:rPr>
              <a:t>Robert Owen</a:t>
            </a:r>
            <a:endParaRPr lang="nl-NL" b="1" dirty="0">
              <a:solidFill>
                <a:srgbClr val="FF0000"/>
              </a:solidFill>
            </a:endParaRPr>
          </a:p>
        </p:txBody>
      </p:sp>
      <p:sp>
        <p:nvSpPr>
          <p:cNvPr id="5" name="Tijdelijke aanduiding voor inhoud 4"/>
          <p:cNvSpPr>
            <a:spLocks noGrp="1"/>
          </p:cNvSpPr>
          <p:nvPr>
            <p:ph sz="half" idx="1"/>
          </p:nvPr>
        </p:nvSpPr>
        <p:spPr/>
        <p:txBody>
          <a:bodyPr>
            <a:normAutofit fontScale="92500" lnSpcReduction="20000"/>
          </a:bodyPr>
          <a:lstStyle/>
          <a:p>
            <a:r>
              <a:rPr lang="nl-NL" dirty="0" smtClean="0"/>
              <a:t>Grondlegger van Brits socialisme</a:t>
            </a:r>
          </a:p>
          <a:p>
            <a:r>
              <a:rPr lang="nl-NL" dirty="0" smtClean="0"/>
              <a:t>Bestuurde een katoenweverij met wel 1500 tot 2000 arbeiders</a:t>
            </a:r>
          </a:p>
          <a:p>
            <a:r>
              <a:rPr lang="nl-NL" dirty="0" smtClean="0"/>
              <a:t>Hij geloofde dat woon- en werkomstandigheden van invloed waren in karaktervorming / zeden van mensen</a:t>
            </a:r>
          </a:p>
          <a:p>
            <a:r>
              <a:rPr lang="nl-NL" dirty="0" smtClean="0"/>
              <a:t>Maakte zich sterk voor coöperatiebeweging. </a:t>
            </a:r>
          </a:p>
          <a:p>
            <a:r>
              <a:rPr lang="nl-NL" dirty="0" smtClean="0"/>
              <a:t>Maakte zich vanaf 1812 sterk voor verkorting van de werkdag (maximaal 8 uur) </a:t>
            </a:r>
          </a:p>
          <a:p>
            <a:r>
              <a:rPr lang="nl-NL" dirty="0" smtClean="0"/>
              <a:t>+ nog veel meer</a:t>
            </a:r>
            <a:endParaRPr lang="nl-NL" dirty="0"/>
          </a:p>
        </p:txBody>
      </p:sp>
      <p:sp>
        <p:nvSpPr>
          <p:cNvPr id="6" name="Tijdelijke aanduiding voor inhoud 5"/>
          <p:cNvSpPr>
            <a:spLocks noGrp="1"/>
          </p:cNvSpPr>
          <p:nvPr>
            <p:ph sz="half" idx="2"/>
          </p:nvPr>
        </p:nvSpPr>
        <p:spPr/>
        <p:txBody>
          <a:bodyPr>
            <a:normAutofit fontScale="92500" lnSpcReduction="20000"/>
          </a:bodyPr>
          <a:lstStyle/>
          <a:p>
            <a:endParaRPr lang="nl-NL"/>
          </a:p>
        </p:txBody>
      </p:sp>
      <p:pic>
        <p:nvPicPr>
          <p:cNvPr id="1026" name="Picture 2" descr="Portret van Robert Ow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3328" y="115743"/>
            <a:ext cx="5337618" cy="6742257"/>
          </a:xfrm>
          <a:prstGeom prst="rect">
            <a:avLst/>
          </a:prstGeom>
          <a:noFill/>
          <a:extLst>
            <a:ext uri="{909E8E84-426E-40DD-AFC4-6F175D3DCCD1}">
              <a14:hiddenFill xmlns:a14="http://schemas.microsoft.com/office/drawing/2010/main">
                <a:solidFill>
                  <a:srgbClr val="FFFFFF"/>
                </a:solidFill>
              </a14:hiddenFill>
            </a:ext>
          </a:extLst>
        </p:spPr>
      </p:pic>
      <p:sp>
        <p:nvSpPr>
          <p:cNvPr id="3" name="Rechthoek 2"/>
          <p:cNvSpPr/>
          <p:nvPr/>
        </p:nvSpPr>
        <p:spPr>
          <a:xfrm>
            <a:off x="584212" y="6311900"/>
            <a:ext cx="4899868" cy="369332"/>
          </a:xfrm>
          <a:prstGeom prst="rect">
            <a:avLst/>
          </a:prstGeom>
        </p:spPr>
        <p:txBody>
          <a:bodyPr wrap="none">
            <a:spAutoFit/>
          </a:bodyPr>
          <a:lstStyle/>
          <a:p>
            <a:r>
              <a:rPr lang="en-US" dirty="0">
                <a:hlinkClick r:id="rId3"/>
              </a:rPr>
              <a:t>BBC | Victorian Scotland | Robert Owen - YouTube</a:t>
            </a:r>
            <a:endParaRPr lang="nl-NL" dirty="0"/>
          </a:p>
        </p:txBody>
      </p:sp>
    </p:spTree>
    <p:extLst>
      <p:ext uri="{BB962C8B-B14F-4D97-AF65-F5344CB8AC3E}">
        <p14:creationId xmlns:p14="http://schemas.microsoft.com/office/powerpoint/2010/main" val="1584255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Medio 19</a:t>
            </a:r>
            <a:r>
              <a:rPr lang="nl-NL" baseline="30000" dirty="0" smtClean="0"/>
              <a:t>e</a:t>
            </a:r>
            <a:r>
              <a:rPr lang="nl-NL" dirty="0" smtClean="0"/>
              <a:t> eeuw: Britse Rijk = welvarendste wereldmacht</a:t>
            </a:r>
            <a:endParaRPr lang="nl-NL" dirty="0"/>
          </a:p>
        </p:txBody>
      </p:sp>
      <p:sp>
        <p:nvSpPr>
          <p:cNvPr id="5" name="Tijdelijke aanduiding voor inhoud 4"/>
          <p:cNvSpPr>
            <a:spLocks noGrp="1"/>
          </p:cNvSpPr>
          <p:nvPr>
            <p:ph idx="1"/>
          </p:nvPr>
        </p:nvSpPr>
        <p:spPr>
          <a:xfrm>
            <a:off x="838200" y="1825625"/>
            <a:ext cx="10515600" cy="4893830"/>
          </a:xfrm>
        </p:spPr>
        <p:txBody>
          <a:bodyPr>
            <a:normAutofit/>
          </a:bodyPr>
          <a:lstStyle/>
          <a:p>
            <a:pPr marL="0" indent="0">
              <a:buNone/>
            </a:pPr>
            <a:r>
              <a:rPr lang="nl-NL" dirty="0" smtClean="0"/>
              <a:t>Kenmerken</a:t>
            </a:r>
          </a:p>
          <a:p>
            <a:pPr>
              <a:buFontTx/>
              <a:buChar char="-"/>
            </a:pPr>
            <a:r>
              <a:rPr lang="nl-NL" dirty="0" smtClean="0"/>
              <a:t>Londen is het financiële hart van de wereld</a:t>
            </a:r>
          </a:p>
          <a:p>
            <a:pPr>
              <a:buFontTx/>
              <a:buChar char="-"/>
            </a:pPr>
            <a:r>
              <a:rPr lang="nl-NL" dirty="0" smtClean="0"/>
              <a:t>GB wordt ‘werkplaats’ van de wereld</a:t>
            </a:r>
          </a:p>
          <a:p>
            <a:pPr lvl="1">
              <a:buFontTx/>
              <a:buChar char="-"/>
            </a:pPr>
            <a:r>
              <a:rPr lang="nl-NL" dirty="0" smtClean="0"/>
              <a:t>O.a. te zien in de eerste </a:t>
            </a:r>
            <a:r>
              <a:rPr lang="nl-NL" b="1" dirty="0" smtClean="0">
                <a:solidFill>
                  <a:srgbClr val="FF0000"/>
                </a:solidFill>
              </a:rPr>
              <a:t>wereldtentoonstelling</a:t>
            </a:r>
            <a:r>
              <a:rPr lang="nl-NL" dirty="0" smtClean="0"/>
              <a:t> van 1851 in Londen. (tentoonstelling voor technische en culturele vooruitgang)</a:t>
            </a:r>
          </a:p>
          <a:p>
            <a:pPr>
              <a:buFontTx/>
              <a:buChar char="-"/>
            </a:pPr>
            <a:r>
              <a:rPr lang="nl-NL" dirty="0" smtClean="0"/>
              <a:t>Vanaf 1870 steeds meer concurrentie vanuit Duitsland (dat was vanaf 1871 een eenheidsstaat geworden) + Verenigde Staten</a:t>
            </a:r>
          </a:p>
          <a:p>
            <a:pPr lvl="1">
              <a:buFontTx/>
              <a:buChar char="-"/>
            </a:pPr>
            <a:r>
              <a:rPr lang="nl-NL" dirty="0" smtClean="0">
                <a:sym typeface="Wingdings" panose="05000000000000000000" pitchFamily="2" charset="2"/>
              </a:rPr>
              <a:t> gevolg = uitbreiding van het rijk met meer kolonies met name in Oost- en Zuid-Afrika </a:t>
            </a:r>
            <a:r>
              <a:rPr lang="nl-NL" sz="1400" dirty="0" smtClean="0">
                <a:sym typeface="Wingdings" panose="05000000000000000000" pitchFamily="2" charset="2"/>
                <a:hlinkClick r:id="rId3"/>
              </a:rPr>
              <a:t>https://historiek.net/boerenoorlogen-afrika-boeren-britten-1880-1902/129117/</a:t>
            </a:r>
            <a:r>
              <a:rPr lang="nl-NL" sz="1400" dirty="0" smtClean="0">
                <a:sym typeface="Wingdings" panose="05000000000000000000" pitchFamily="2" charset="2"/>
              </a:rPr>
              <a:t> </a:t>
            </a:r>
            <a:endParaRPr lang="nl-NL" sz="1400" dirty="0" smtClean="0"/>
          </a:p>
          <a:p>
            <a:pPr>
              <a:buFontTx/>
              <a:buChar char="-"/>
            </a:pPr>
            <a:r>
              <a:rPr lang="nl-NL" dirty="0" smtClean="0"/>
              <a:t>Rond 1900: kwart van de wereldbevolking viel onder het Britse Rijk. </a:t>
            </a:r>
          </a:p>
          <a:p>
            <a:pPr marL="0" indent="0">
              <a:buNone/>
            </a:pPr>
            <a:r>
              <a:rPr lang="nl-NL" sz="1700" dirty="0" smtClean="0">
                <a:hlinkClick r:id="rId4"/>
              </a:rPr>
              <a:t>https://www.youtube.com/watch?v=1VxzmB6bltw</a:t>
            </a:r>
            <a:r>
              <a:rPr lang="nl-NL" sz="1700" dirty="0" smtClean="0"/>
              <a:t> </a:t>
            </a:r>
            <a:endParaRPr lang="nl-NL" sz="1700" dirty="0"/>
          </a:p>
        </p:txBody>
      </p:sp>
      <p:sp>
        <p:nvSpPr>
          <p:cNvPr id="3" name="Rechthoek 2"/>
          <p:cNvSpPr/>
          <p:nvPr/>
        </p:nvSpPr>
        <p:spPr>
          <a:xfrm>
            <a:off x="6605512" y="2925680"/>
            <a:ext cx="4118692" cy="307777"/>
          </a:xfrm>
          <a:prstGeom prst="rect">
            <a:avLst/>
          </a:prstGeom>
        </p:spPr>
        <p:txBody>
          <a:bodyPr wrap="none">
            <a:spAutoFit/>
          </a:bodyPr>
          <a:lstStyle/>
          <a:p>
            <a:r>
              <a:rPr lang="nl-NL" sz="1400" dirty="0">
                <a:hlinkClick r:id="rId5"/>
              </a:rPr>
              <a:t>https://</a:t>
            </a:r>
            <a:r>
              <a:rPr lang="nl-NL" sz="1400" dirty="0" smtClean="0">
                <a:hlinkClick r:id="rId5"/>
              </a:rPr>
              <a:t>www.youtube.com/watch?v=XnWmuHnMrHU</a:t>
            </a:r>
            <a:r>
              <a:rPr lang="nl-NL" sz="1400" dirty="0" smtClean="0"/>
              <a:t> </a:t>
            </a:r>
            <a:endParaRPr lang="nl-NL" sz="1400" dirty="0"/>
          </a:p>
        </p:txBody>
      </p:sp>
      <p:sp>
        <p:nvSpPr>
          <p:cNvPr id="4" name="Rechthoek 3"/>
          <p:cNvSpPr/>
          <p:nvPr/>
        </p:nvSpPr>
        <p:spPr>
          <a:xfrm>
            <a:off x="1620982" y="3894999"/>
            <a:ext cx="6096000" cy="276999"/>
          </a:xfrm>
          <a:prstGeom prst="rect">
            <a:avLst/>
          </a:prstGeom>
        </p:spPr>
        <p:txBody>
          <a:bodyPr>
            <a:spAutoFit/>
          </a:bodyPr>
          <a:lstStyle/>
          <a:p>
            <a:r>
              <a:rPr lang="en-US" sz="1200" dirty="0">
                <a:hlinkClick r:id="rId6"/>
              </a:rPr>
              <a:t>John Leech Sketches: keyword great exhibition (john-leech-archive.org.uk)</a:t>
            </a:r>
            <a:endParaRPr lang="nl-NL" sz="1200" dirty="0"/>
          </a:p>
        </p:txBody>
      </p:sp>
    </p:spTree>
    <p:extLst>
      <p:ext uri="{BB962C8B-B14F-4D97-AF65-F5344CB8AC3E}">
        <p14:creationId xmlns:p14="http://schemas.microsoft.com/office/powerpoint/2010/main" val="4210857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Hoofdvraag </a:t>
            </a:r>
            <a:endParaRPr lang="nl-NL" dirty="0"/>
          </a:p>
        </p:txBody>
      </p:sp>
      <p:sp>
        <p:nvSpPr>
          <p:cNvPr id="3" name="Tijdelijke aanduiding voor inhoud 2"/>
          <p:cNvSpPr>
            <a:spLocks noGrp="1"/>
          </p:cNvSpPr>
          <p:nvPr>
            <p:ph idx="1"/>
          </p:nvPr>
        </p:nvSpPr>
        <p:spPr/>
        <p:txBody>
          <a:bodyPr/>
          <a:lstStyle/>
          <a:p>
            <a:pPr marL="0" indent="0">
              <a:buNone/>
            </a:pPr>
            <a:r>
              <a:rPr lang="nl-NL" dirty="0"/>
              <a:t>Welke rol speelden de koloniën in </a:t>
            </a:r>
            <a:r>
              <a:rPr lang="nl-NL" dirty="0" err="1"/>
              <a:t>sociaal-economische</a:t>
            </a:r>
            <a:r>
              <a:rPr lang="nl-NL" dirty="0"/>
              <a:t> ontwikkelingen in Groot-Brittannië (1750-1900)?</a:t>
            </a:r>
          </a:p>
        </p:txBody>
      </p:sp>
    </p:spTree>
    <p:extLst>
      <p:ext uri="{BB962C8B-B14F-4D97-AF65-F5344CB8AC3E}">
        <p14:creationId xmlns:p14="http://schemas.microsoft.com/office/powerpoint/2010/main" val="642595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FF0000"/>
                </a:solidFill>
              </a:rPr>
              <a:t>Industriële revolutie </a:t>
            </a:r>
            <a:r>
              <a:rPr lang="nl-NL" dirty="0" smtClean="0"/>
              <a:t>in Groot-Brittannië </a:t>
            </a:r>
            <a:endParaRPr lang="nl-NL" dirty="0"/>
          </a:p>
        </p:txBody>
      </p:sp>
      <p:sp>
        <p:nvSpPr>
          <p:cNvPr id="3" name="Tijdelijke aanduiding voor inhoud 2"/>
          <p:cNvSpPr>
            <a:spLocks noGrp="1"/>
          </p:cNvSpPr>
          <p:nvPr>
            <p:ph idx="1"/>
          </p:nvPr>
        </p:nvSpPr>
        <p:spPr>
          <a:xfrm>
            <a:off x="838200" y="1479261"/>
            <a:ext cx="10515600" cy="4862558"/>
          </a:xfrm>
        </p:spPr>
        <p:txBody>
          <a:bodyPr>
            <a:normAutofit fontScale="92500" lnSpcReduction="10000"/>
          </a:bodyPr>
          <a:lstStyle/>
          <a:p>
            <a:pPr marL="0" indent="0">
              <a:buNone/>
            </a:pPr>
            <a:r>
              <a:rPr lang="nl-NL" dirty="0" smtClean="0"/>
              <a:t>Vanaf +/- 1750</a:t>
            </a:r>
          </a:p>
          <a:p>
            <a:pPr marL="514350" indent="-514350">
              <a:buAutoNum type="arabicPeriod"/>
            </a:pPr>
            <a:r>
              <a:rPr lang="nl-NL" dirty="0" smtClean="0"/>
              <a:t>Nieuwe uitvindingen die zorgden voor massaproductie</a:t>
            </a:r>
          </a:p>
          <a:p>
            <a:pPr marL="971550" lvl="1" indent="-514350">
              <a:buAutoNum type="arabicPeriod"/>
            </a:pPr>
            <a:r>
              <a:rPr lang="nl-NL" b="1" dirty="0" smtClean="0">
                <a:solidFill>
                  <a:srgbClr val="FF0000"/>
                </a:solidFill>
              </a:rPr>
              <a:t>Spinning Jenny</a:t>
            </a:r>
          </a:p>
          <a:p>
            <a:pPr marL="1428750" lvl="2" indent="-514350">
              <a:buAutoNum type="arabicPeriod"/>
            </a:pPr>
            <a:r>
              <a:rPr lang="nl-NL" dirty="0"/>
              <a:t>U</a:t>
            </a:r>
            <a:r>
              <a:rPr lang="nl-NL" dirty="0" smtClean="0"/>
              <a:t>itgevonden tussen 1764 en 1767 door </a:t>
            </a:r>
            <a:r>
              <a:rPr lang="nl-NL" dirty="0" err="1" smtClean="0"/>
              <a:t>Hargraeves</a:t>
            </a:r>
            <a:r>
              <a:rPr lang="nl-NL" dirty="0" smtClean="0"/>
              <a:t> = eerste bruikbare spinmachine</a:t>
            </a:r>
          </a:p>
          <a:p>
            <a:pPr marL="1428750" lvl="2" indent="-514350">
              <a:buAutoNum type="arabicPeriod"/>
            </a:pPr>
            <a:r>
              <a:rPr lang="nl-NL" dirty="0" smtClean="0"/>
              <a:t>Zorgt voor enorme boost in textielproductie want je kunt 8 draden tegelijkertijd spinnen</a:t>
            </a:r>
          </a:p>
          <a:p>
            <a:pPr marL="1428750" lvl="2" indent="-514350">
              <a:buAutoNum type="arabicPeriod"/>
            </a:pPr>
            <a:r>
              <a:rPr lang="nl-NL" dirty="0" smtClean="0"/>
              <a:t>Wordt manueel aangedreven</a:t>
            </a:r>
          </a:p>
          <a:p>
            <a:pPr marL="1428750" lvl="2" indent="-514350">
              <a:buAutoNum type="arabicPeriod"/>
            </a:pPr>
            <a:r>
              <a:rPr lang="nl-NL" dirty="0" smtClean="0"/>
              <a:t>Spinning Jenny is een verbastering van spinning engine)</a:t>
            </a:r>
          </a:p>
          <a:p>
            <a:pPr marL="971550" lvl="1" indent="-514350">
              <a:buAutoNum type="arabicPeriod"/>
            </a:pPr>
            <a:r>
              <a:rPr lang="nl-NL" dirty="0" smtClean="0"/>
              <a:t>Stoommachine (1764) </a:t>
            </a:r>
            <a:r>
              <a:rPr lang="nl-NL" dirty="0" smtClean="0">
                <a:sym typeface="Wingdings" panose="05000000000000000000" pitchFamily="2" charset="2"/>
              </a:rPr>
              <a:t> Mule Jenny </a:t>
            </a:r>
          </a:p>
          <a:p>
            <a:pPr marL="1428750" lvl="2" indent="-514350">
              <a:buAutoNum type="arabicPeriod"/>
            </a:pPr>
            <a:r>
              <a:rPr lang="nl-NL" dirty="0" smtClean="0">
                <a:sym typeface="Wingdings" panose="05000000000000000000" pitchFamily="2" charset="2"/>
              </a:rPr>
              <a:t>Spinmachine die werkt op stoomkracht</a:t>
            </a:r>
          </a:p>
          <a:p>
            <a:pPr marL="1428750" lvl="2" indent="-514350">
              <a:buAutoNum type="arabicPeriod"/>
            </a:pPr>
            <a:r>
              <a:rPr lang="nl-NL" dirty="0" smtClean="0">
                <a:sym typeface="Wingdings" panose="05000000000000000000" pitchFamily="2" charset="2"/>
              </a:rPr>
              <a:t>In 1790 zijn er al machines met 150 spillen (draden)</a:t>
            </a:r>
          </a:p>
          <a:p>
            <a:pPr marL="1428750" lvl="2" indent="-514350">
              <a:buAutoNum type="arabicPeriod"/>
            </a:pPr>
            <a:r>
              <a:rPr lang="nl-NL" dirty="0" smtClean="0">
                <a:sym typeface="Wingdings" panose="05000000000000000000" pitchFamily="2" charset="2"/>
              </a:rPr>
              <a:t>De Engelse regering verbood export van de machine en de uitvinding / uitreisverbod voor techniekers en spinners. </a:t>
            </a:r>
            <a:endParaRPr lang="nl-NL" dirty="0" smtClean="0"/>
          </a:p>
          <a:p>
            <a:pPr marL="514350" indent="-514350">
              <a:buAutoNum type="arabicPeriod"/>
            </a:pPr>
            <a:r>
              <a:rPr lang="nl-NL" dirty="0" smtClean="0"/>
              <a:t>Sterke bevolkingsgroei (door verbeteringen in de landbouw + betere medische voorzieningen = meer mensen)</a:t>
            </a:r>
          </a:p>
          <a:p>
            <a:pPr marL="514350" indent="-514350">
              <a:buAutoNum type="arabicPeriod"/>
            </a:pPr>
            <a:endParaRPr lang="nl-NL" dirty="0" smtClean="0"/>
          </a:p>
          <a:p>
            <a:pPr marL="514350" indent="-514350">
              <a:buAutoNum type="arabicPeriod"/>
            </a:pPr>
            <a:endParaRPr lang="nl-NL" dirty="0"/>
          </a:p>
        </p:txBody>
      </p:sp>
      <p:sp>
        <p:nvSpPr>
          <p:cNvPr id="4" name="Rechthoek 3"/>
          <p:cNvSpPr/>
          <p:nvPr/>
        </p:nvSpPr>
        <p:spPr>
          <a:xfrm>
            <a:off x="6234546" y="4118404"/>
            <a:ext cx="3366947" cy="276999"/>
          </a:xfrm>
          <a:prstGeom prst="rect">
            <a:avLst/>
          </a:prstGeom>
        </p:spPr>
        <p:txBody>
          <a:bodyPr wrap="none">
            <a:spAutoFit/>
          </a:bodyPr>
          <a:lstStyle/>
          <a:p>
            <a:r>
              <a:rPr lang="nl-NL" sz="1200" dirty="0">
                <a:hlinkClick r:id="rId3"/>
              </a:rPr>
              <a:t>https://</a:t>
            </a:r>
            <a:r>
              <a:rPr lang="nl-NL" sz="1200" dirty="0" smtClean="0">
                <a:hlinkClick r:id="rId3"/>
              </a:rPr>
              <a:t>www.youtube.com/watch?v=eWZl_9FLrDE</a:t>
            </a:r>
            <a:r>
              <a:rPr lang="nl-NL" sz="1200" dirty="0" smtClean="0"/>
              <a:t> </a:t>
            </a:r>
            <a:endParaRPr lang="nl-NL" sz="1200" dirty="0"/>
          </a:p>
        </p:txBody>
      </p:sp>
    </p:spTree>
    <p:extLst>
      <p:ext uri="{BB962C8B-B14F-4D97-AF65-F5344CB8AC3E}">
        <p14:creationId xmlns:p14="http://schemas.microsoft.com/office/powerpoint/2010/main" val="277360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Welke rol speelden de kolonies in de industrialisatie? </a:t>
            </a:r>
            <a:endParaRPr lang="nl-NL" dirty="0"/>
          </a:p>
        </p:txBody>
      </p:sp>
      <p:sp>
        <p:nvSpPr>
          <p:cNvPr id="3" name="Tijdelijke aanduiding voor inhoud 2"/>
          <p:cNvSpPr>
            <a:spLocks noGrp="1"/>
          </p:cNvSpPr>
          <p:nvPr>
            <p:ph idx="1"/>
          </p:nvPr>
        </p:nvSpPr>
        <p:spPr/>
        <p:txBody>
          <a:bodyPr/>
          <a:lstStyle/>
          <a:p>
            <a:pPr marL="514350" indent="-514350">
              <a:buAutoNum type="arabicPeriod"/>
            </a:pPr>
            <a:r>
              <a:rPr lang="nl-NL" b="1" u="sng" dirty="0" smtClean="0"/>
              <a:t>Plantages zorgden voor grondstoffen </a:t>
            </a:r>
            <a:r>
              <a:rPr lang="nl-NL" dirty="0" smtClean="0"/>
              <a:t>(Caraïbisch gebied, kolonie in Noord-Amerika, en bovenal (nadat VS onafhankelijk was) INDIA) bijv. katoen</a:t>
            </a:r>
          </a:p>
          <a:p>
            <a:pPr marL="514350" indent="-514350">
              <a:buAutoNum type="arabicPeriod"/>
            </a:pPr>
            <a:r>
              <a:rPr lang="nl-NL" b="1" u="sng" dirty="0" smtClean="0"/>
              <a:t>De winsten gemaakt door de koloniën werden geïnvesteerd </a:t>
            </a:r>
            <a:r>
              <a:rPr lang="nl-NL" dirty="0" smtClean="0"/>
              <a:t>in de opkomende industrie (nieuwe fabrieken, infrastructuur)</a:t>
            </a:r>
          </a:p>
          <a:p>
            <a:pPr marL="514350" indent="-514350">
              <a:buAutoNum type="arabicPeriod"/>
            </a:pPr>
            <a:r>
              <a:rPr lang="nl-NL" dirty="0" smtClean="0"/>
              <a:t>Koloniën waren een </a:t>
            </a:r>
            <a:r>
              <a:rPr lang="nl-NL" b="1" u="sng" dirty="0" smtClean="0"/>
              <a:t>afzetmarkt </a:t>
            </a:r>
            <a:r>
              <a:rPr lang="nl-NL" dirty="0" smtClean="0"/>
              <a:t>voor Britse producten (bijv. textiel)</a:t>
            </a:r>
          </a:p>
          <a:p>
            <a:pPr marL="514350" indent="-514350">
              <a:buAutoNum type="arabicPeriod"/>
            </a:pPr>
            <a:endParaRPr lang="nl-NL" dirty="0"/>
          </a:p>
        </p:txBody>
      </p:sp>
    </p:spTree>
    <p:extLst>
      <p:ext uri="{BB962C8B-B14F-4D97-AF65-F5344CB8AC3E}">
        <p14:creationId xmlns:p14="http://schemas.microsoft.com/office/powerpoint/2010/main" val="482153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ontwikkeling van de wereldhandel en industrialisatie heeft grote gevolgen: </a:t>
            </a:r>
            <a:endParaRPr lang="nl-NL" dirty="0"/>
          </a:p>
        </p:txBody>
      </p:sp>
      <p:sp>
        <p:nvSpPr>
          <p:cNvPr id="3" name="Tijdelijke aanduiding voor inhoud 2"/>
          <p:cNvSpPr>
            <a:spLocks noGrp="1"/>
          </p:cNvSpPr>
          <p:nvPr>
            <p:ph idx="1"/>
          </p:nvPr>
        </p:nvSpPr>
        <p:spPr/>
        <p:txBody>
          <a:bodyPr/>
          <a:lstStyle/>
          <a:p>
            <a:pPr marL="514350" indent="-514350">
              <a:buAutoNum type="arabicPeriod"/>
            </a:pPr>
            <a:r>
              <a:rPr lang="nl-NL" sz="3200" dirty="0" smtClean="0"/>
              <a:t>De Britse markt wordt gevoeliger door de wereldpolitiek. </a:t>
            </a:r>
          </a:p>
          <a:p>
            <a:pPr marL="514350" indent="-514350">
              <a:buAutoNum type="arabicPeriod"/>
            </a:pPr>
            <a:r>
              <a:rPr lang="nl-NL" sz="3200" dirty="0" smtClean="0"/>
              <a:t>Kapitalisme verandert: </a:t>
            </a:r>
            <a:r>
              <a:rPr lang="nl-NL" sz="3200" b="1" dirty="0" smtClean="0">
                <a:solidFill>
                  <a:srgbClr val="FF0000"/>
                </a:solidFill>
              </a:rPr>
              <a:t>handelskapitalisme</a:t>
            </a:r>
            <a:r>
              <a:rPr lang="nl-NL" sz="3200" dirty="0" smtClean="0"/>
              <a:t> </a:t>
            </a:r>
            <a:r>
              <a:rPr lang="nl-NL" sz="3200" dirty="0" smtClean="0">
                <a:sym typeface="Wingdings" panose="05000000000000000000" pitchFamily="2" charset="2"/>
              </a:rPr>
              <a:t> </a:t>
            </a:r>
            <a:r>
              <a:rPr lang="nl-NL" sz="3200" b="1" dirty="0" smtClean="0">
                <a:solidFill>
                  <a:srgbClr val="FF0000"/>
                </a:solidFill>
                <a:sym typeface="Wingdings" panose="05000000000000000000" pitchFamily="2" charset="2"/>
              </a:rPr>
              <a:t>industrieel kapitalisme</a:t>
            </a:r>
          </a:p>
          <a:p>
            <a:pPr marL="514350" indent="-514350">
              <a:buAutoNum type="arabicPeriod"/>
            </a:pPr>
            <a:r>
              <a:rPr lang="nl-NL" sz="3200" dirty="0" smtClean="0">
                <a:sym typeface="Wingdings" panose="05000000000000000000" pitchFamily="2" charset="2"/>
              </a:rPr>
              <a:t>Protectionistische economie (mercantilisme)  </a:t>
            </a:r>
            <a:r>
              <a:rPr lang="nl-NL" sz="3200" b="1" dirty="0" smtClean="0">
                <a:solidFill>
                  <a:srgbClr val="FF0000"/>
                </a:solidFill>
                <a:sym typeface="Wingdings" panose="05000000000000000000" pitchFamily="2" charset="2"/>
              </a:rPr>
              <a:t>liberale markteconomie</a:t>
            </a:r>
            <a:r>
              <a:rPr lang="nl-NL" sz="3200" dirty="0" smtClean="0">
                <a:sym typeface="Wingdings" panose="05000000000000000000" pitchFamily="2" charset="2"/>
              </a:rPr>
              <a:t> (Adam Smith)</a:t>
            </a:r>
          </a:p>
          <a:p>
            <a:pPr marL="0" indent="0">
              <a:buNone/>
            </a:pPr>
            <a:r>
              <a:rPr lang="nl-NL" sz="1600" dirty="0" smtClean="0">
                <a:hlinkClick r:id="rId2"/>
              </a:rPr>
              <a:t>https</a:t>
            </a:r>
            <a:r>
              <a:rPr lang="nl-NL" sz="1600" dirty="0">
                <a:hlinkClick r:id="rId2"/>
              </a:rPr>
              <a:t>://</a:t>
            </a:r>
            <a:r>
              <a:rPr lang="nl-NL" sz="1600" smtClean="0">
                <a:hlinkClick r:id="rId2"/>
              </a:rPr>
              <a:t>youtu.be/ejJRhn53X2M</a:t>
            </a:r>
            <a:r>
              <a:rPr lang="nl-NL" sz="1600" smtClean="0"/>
              <a:t> (economisch </a:t>
            </a:r>
            <a:r>
              <a:rPr lang="nl-NL" sz="1600" dirty="0" smtClean="0"/>
              <a:t>liberalisme) </a:t>
            </a:r>
          </a:p>
          <a:p>
            <a:pPr marL="0" indent="0">
              <a:buNone/>
            </a:pPr>
            <a:r>
              <a:rPr lang="nl-NL" sz="1600" dirty="0" smtClean="0">
                <a:hlinkClick r:id="rId3"/>
              </a:rPr>
              <a:t>https</a:t>
            </a:r>
            <a:r>
              <a:rPr lang="nl-NL" sz="1600" dirty="0">
                <a:hlinkClick r:id="rId3"/>
              </a:rPr>
              <a:t>://</a:t>
            </a:r>
            <a:r>
              <a:rPr lang="nl-NL" sz="1600" dirty="0" smtClean="0">
                <a:hlinkClick r:id="rId3"/>
              </a:rPr>
              <a:t>www.youtube.com/watch?v=Qrx1Rm6a6w4</a:t>
            </a:r>
            <a:r>
              <a:rPr lang="nl-NL" sz="1600" dirty="0" smtClean="0"/>
              <a:t> (economisch </a:t>
            </a:r>
            <a:r>
              <a:rPr lang="nl-NL" sz="1600" dirty="0" err="1" smtClean="0"/>
              <a:t>neo-liberalisme</a:t>
            </a:r>
            <a:r>
              <a:rPr lang="nl-NL" sz="1600" dirty="0" smtClean="0"/>
              <a:t>) </a:t>
            </a:r>
            <a:endParaRPr lang="nl-NL" sz="1600" dirty="0"/>
          </a:p>
        </p:txBody>
      </p:sp>
    </p:spTree>
    <p:extLst>
      <p:ext uri="{BB962C8B-B14F-4D97-AF65-F5344CB8AC3E}">
        <p14:creationId xmlns:p14="http://schemas.microsoft.com/office/powerpoint/2010/main" val="3720767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Industrialisatie heeft grote gevolgen Britse samenleving: </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Ontstaan van een industriële samenleving</a:t>
            </a:r>
          </a:p>
          <a:p>
            <a:pPr>
              <a:buFontTx/>
              <a:buChar char="-"/>
            </a:pPr>
            <a:r>
              <a:rPr lang="nl-NL" dirty="0" smtClean="0"/>
              <a:t>Industriële samenleving is een klassensamenleving (bezit bepaalt je positie in de samenleving)</a:t>
            </a:r>
          </a:p>
          <a:p>
            <a:pPr lvl="1">
              <a:buFontTx/>
              <a:buChar char="-"/>
            </a:pPr>
            <a:r>
              <a:rPr lang="nl-NL" dirty="0" smtClean="0"/>
              <a:t>Nieuwe </a:t>
            </a:r>
            <a:r>
              <a:rPr lang="nl-NL" b="1" dirty="0" smtClean="0">
                <a:solidFill>
                  <a:srgbClr val="FF0000"/>
                </a:solidFill>
              </a:rPr>
              <a:t>sociale klassen</a:t>
            </a:r>
            <a:r>
              <a:rPr lang="nl-NL" dirty="0" smtClean="0"/>
              <a:t>: fabriekseigenaren </a:t>
            </a:r>
          </a:p>
          <a:p>
            <a:pPr lvl="2">
              <a:buFontTx/>
              <a:buChar char="-"/>
            </a:pPr>
            <a:r>
              <a:rPr lang="nl-NL" dirty="0" smtClean="0"/>
              <a:t>D.m.v. de </a:t>
            </a:r>
            <a:r>
              <a:rPr lang="nl-NL" b="1" dirty="0" smtClean="0">
                <a:solidFill>
                  <a:srgbClr val="FF0000"/>
                </a:solidFill>
              </a:rPr>
              <a:t>Reform </a:t>
            </a:r>
            <a:r>
              <a:rPr lang="nl-NL" b="1" dirty="0">
                <a:solidFill>
                  <a:srgbClr val="FF0000"/>
                </a:solidFill>
              </a:rPr>
              <a:t>B</a:t>
            </a:r>
            <a:r>
              <a:rPr lang="nl-NL" b="1" dirty="0" smtClean="0">
                <a:solidFill>
                  <a:srgbClr val="FF0000"/>
                </a:solidFill>
              </a:rPr>
              <a:t>ill </a:t>
            </a:r>
            <a:r>
              <a:rPr lang="nl-NL" dirty="0" smtClean="0"/>
              <a:t>van 1832 kreeg deze groep mannen meer politieke invloed (</a:t>
            </a:r>
            <a:r>
              <a:rPr lang="nl-NL" dirty="0" err="1" smtClean="0"/>
              <a:t>demg</a:t>
            </a:r>
            <a:r>
              <a:rPr lang="nl-NL" dirty="0" smtClean="0"/>
              <a:t> </a:t>
            </a:r>
            <a:r>
              <a:rPr lang="nl-NL" dirty="0" err="1" smtClean="0"/>
              <a:t>ocratisering</a:t>
            </a:r>
            <a:r>
              <a:rPr lang="nl-NL" dirty="0" smtClean="0"/>
              <a:t> van Engeland / emancipatie ) naast de oude garde van adel / rijke handelaren. </a:t>
            </a:r>
          </a:p>
          <a:p>
            <a:pPr lvl="1">
              <a:buFontTx/>
              <a:buChar char="-"/>
            </a:pPr>
            <a:r>
              <a:rPr lang="nl-NL" dirty="0" smtClean="0"/>
              <a:t>Arbeidersklasse: arme fabrieksarbeiders. Deze groep werkte en woonde onder erbarmelijke omstandigheden. Er was nauwelijks bescherming. </a:t>
            </a:r>
          </a:p>
          <a:p>
            <a:pPr lvl="2">
              <a:buFontTx/>
              <a:buChar char="-"/>
            </a:pPr>
            <a:r>
              <a:rPr lang="nl-NL" dirty="0" smtClean="0"/>
              <a:t>Eerste beschermende maatregelen: </a:t>
            </a:r>
            <a:r>
              <a:rPr lang="nl-NL" b="1" dirty="0" err="1" smtClean="0">
                <a:solidFill>
                  <a:srgbClr val="FF0000"/>
                </a:solidFill>
              </a:rPr>
              <a:t>Factory</a:t>
            </a:r>
            <a:r>
              <a:rPr lang="nl-NL" b="1" dirty="0" smtClean="0">
                <a:solidFill>
                  <a:srgbClr val="FF0000"/>
                </a:solidFill>
              </a:rPr>
              <a:t> Acts </a:t>
            </a:r>
            <a:r>
              <a:rPr lang="nl-NL" dirty="0" smtClean="0"/>
              <a:t> van 1833 (grenzen aan kinderarbeid, regels omtrent gezondheid en veiligheid) </a:t>
            </a:r>
          </a:p>
          <a:p>
            <a:pPr lvl="2">
              <a:buFontTx/>
              <a:buChar char="-"/>
            </a:pPr>
            <a:r>
              <a:rPr lang="nl-NL" dirty="0" smtClean="0"/>
              <a:t>Robert Owen (socialistische fabriekseigenaar) heeft veel betekent voor de arbeidersklasse. </a:t>
            </a:r>
          </a:p>
          <a:p>
            <a:pPr lvl="1">
              <a:buFontTx/>
              <a:buChar char="-"/>
            </a:pPr>
            <a:endParaRPr lang="nl-NL" dirty="0" smtClean="0"/>
          </a:p>
          <a:p>
            <a:pPr>
              <a:buFontTx/>
              <a:buChar char="-"/>
            </a:pPr>
            <a:endParaRPr lang="nl-NL" dirty="0"/>
          </a:p>
        </p:txBody>
      </p:sp>
    </p:spTree>
    <p:extLst>
      <p:ext uri="{BB962C8B-B14F-4D97-AF65-F5344CB8AC3E}">
        <p14:creationId xmlns:p14="http://schemas.microsoft.com/office/powerpoint/2010/main" val="708048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lstStyle/>
          <a:p>
            <a:pPr marL="0" indent="0">
              <a:buNone/>
            </a:pPr>
            <a:r>
              <a:rPr lang="nl-NL" dirty="0"/>
              <a:t>De plannen van </a:t>
            </a:r>
            <a:r>
              <a:rPr lang="nl-NL" dirty="0" smtClean="0"/>
              <a:t>deze </a:t>
            </a:r>
            <a:r>
              <a:rPr lang="nl-NL" dirty="0"/>
              <a:t>commissie in 1831 (zie </a:t>
            </a:r>
            <a:r>
              <a:rPr lang="nl-NL" dirty="0" smtClean="0"/>
              <a:t>bron) </a:t>
            </a:r>
            <a:r>
              <a:rPr lang="nl-NL" dirty="0"/>
              <a:t>werden </a:t>
            </a:r>
            <a:r>
              <a:rPr lang="nl-NL" dirty="0" smtClean="0"/>
              <a:t>doorgevoerd </a:t>
            </a:r>
            <a:r>
              <a:rPr lang="nl-NL" dirty="0"/>
              <a:t>in een wet in 1832. </a:t>
            </a:r>
            <a:endParaRPr lang="nl-NL" dirty="0" smtClean="0"/>
          </a:p>
          <a:p>
            <a:pPr marL="0" indent="0">
              <a:buNone/>
            </a:pPr>
            <a:r>
              <a:rPr lang="nl-NL" dirty="0"/>
              <a:t>(</a:t>
            </a:r>
            <a:r>
              <a:rPr lang="nl-NL" dirty="0" smtClean="0"/>
              <a:t>2p) Noem </a:t>
            </a:r>
            <a:r>
              <a:rPr lang="nl-NL" dirty="0"/>
              <a:t>deze wet en geef aan waardoor de wet gunstig was voor de industriële ondernemers.</a:t>
            </a:r>
          </a:p>
        </p:txBody>
      </p:sp>
    </p:spTree>
    <p:extLst>
      <p:ext uri="{BB962C8B-B14F-4D97-AF65-F5344CB8AC3E}">
        <p14:creationId xmlns:p14="http://schemas.microsoft.com/office/powerpoint/2010/main" val="1928575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Bron</a:t>
            </a:r>
            <a:endParaRPr lang="nl-NL" dirty="0"/>
          </a:p>
        </p:txBody>
      </p:sp>
      <p:sp>
        <p:nvSpPr>
          <p:cNvPr id="3" name="Tijdelijke aanduiding voor inhoud 2"/>
          <p:cNvSpPr>
            <a:spLocks noGrp="1"/>
          </p:cNvSpPr>
          <p:nvPr>
            <p:ph idx="1"/>
          </p:nvPr>
        </p:nvSpPr>
        <p:spPr>
          <a:xfrm>
            <a:off x="838200" y="1825625"/>
            <a:ext cx="10515600" cy="4907684"/>
          </a:xfrm>
        </p:spPr>
        <p:txBody>
          <a:bodyPr>
            <a:normAutofit fontScale="92500" lnSpcReduction="10000"/>
          </a:bodyPr>
          <a:lstStyle/>
          <a:p>
            <a:pPr marL="0" indent="0">
              <a:buNone/>
            </a:pPr>
            <a:r>
              <a:rPr lang="nl-NL" dirty="0" smtClean="0"/>
              <a:t>In </a:t>
            </a:r>
            <a:r>
              <a:rPr lang="nl-NL" dirty="0"/>
              <a:t>1831 presenteert Lord John Russell namens een commissie in het Britse parlement verschillende voorstellen om het Britse kiesstelsel te veranderen: </a:t>
            </a:r>
            <a:endParaRPr lang="nl-NL" dirty="0" smtClean="0"/>
          </a:p>
          <a:p>
            <a:pPr marL="0" indent="0">
              <a:buNone/>
            </a:pPr>
            <a:r>
              <a:rPr lang="nl-NL" dirty="0" smtClean="0"/>
              <a:t>We </a:t>
            </a:r>
            <a:r>
              <a:rPr lang="nl-NL" dirty="0"/>
              <a:t>stellen voor dat alle kiesdistricten met minder dan 2000 inwoners het recht verliezen om afgevaardigden naar het Parlement te sturen. Dat betekent dat 60 districten verdwijnen, waarmee 119 zetels vrijkomen. Maar we gaan nog verder: er zijn 47 kiesdistricten met minder dan 4000 inwoners. Wij stellen voor dat die districten maximaal één parlementslid kunnen afvaardigen. Het district </a:t>
            </a:r>
            <a:r>
              <a:rPr lang="nl-NL" dirty="0" err="1"/>
              <a:t>Weymouth</a:t>
            </a:r>
            <a:r>
              <a:rPr lang="nl-NL" dirty="0"/>
              <a:t> kan daarnaast van 4 naar 2 parlementsleden worden teruggebracht. Dit alles bij elkaar betekent dat er 168 zetels vrijkomen. (…) Wij willen echter niet dat de overgebleven zetels in handen komen van een kleine groep rijken. Daarom stellen we voor dat alle huiseigenaren die jaarlijks minimaal 10 pond aan woonlasten betalen, kiesrecht krijgen1). (…) Dit zijn de mensen die we nodig hebben bij toekomstige uitdagingen voor ons land!</a:t>
            </a:r>
          </a:p>
        </p:txBody>
      </p:sp>
    </p:spTree>
    <p:extLst>
      <p:ext uri="{BB962C8B-B14F-4D97-AF65-F5344CB8AC3E}">
        <p14:creationId xmlns:p14="http://schemas.microsoft.com/office/powerpoint/2010/main" val="201198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lstStyle/>
          <a:p>
            <a:pPr marL="0" indent="0">
              <a:buNone/>
            </a:pPr>
            <a:r>
              <a:rPr lang="nl-NL" dirty="0"/>
              <a:t>maximumscore 2 </a:t>
            </a:r>
            <a:endParaRPr lang="nl-NL" dirty="0" smtClean="0"/>
          </a:p>
          <a:p>
            <a:pPr marL="0" indent="0">
              <a:buNone/>
            </a:pPr>
            <a:r>
              <a:rPr lang="nl-NL" dirty="0" smtClean="0"/>
              <a:t>Uit </a:t>
            </a:r>
            <a:r>
              <a:rPr lang="nl-NL" dirty="0"/>
              <a:t>het antwoord moet blijken dat: </a:t>
            </a:r>
            <a:endParaRPr lang="nl-NL" dirty="0" smtClean="0"/>
          </a:p>
          <a:p>
            <a:pPr marL="0" indent="0">
              <a:buNone/>
            </a:pPr>
            <a:r>
              <a:rPr lang="nl-NL" dirty="0" smtClean="0"/>
              <a:t>• </a:t>
            </a:r>
            <a:r>
              <a:rPr lang="nl-NL" dirty="0"/>
              <a:t>de plannen tot uitvoering kwamen in de </a:t>
            </a:r>
            <a:r>
              <a:rPr lang="nl-NL" b="1" dirty="0">
                <a:solidFill>
                  <a:srgbClr val="FF0000"/>
                </a:solidFill>
              </a:rPr>
              <a:t>Reform Bill / Reform Act </a:t>
            </a:r>
            <a:r>
              <a:rPr lang="nl-NL" dirty="0"/>
              <a:t>1 </a:t>
            </a:r>
            <a:endParaRPr lang="nl-NL" dirty="0" smtClean="0"/>
          </a:p>
          <a:p>
            <a:pPr marL="0" indent="0">
              <a:buNone/>
            </a:pPr>
            <a:r>
              <a:rPr lang="nl-NL" dirty="0" smtClean="0"/>
              <a:t>• </a:t>
            </a:r>
            <a:r>
              <a:rPr lang="nl-NL" dirty="0"/>
              <a:t>de industriële ondernemers meer politieke invloed kregen (omdat de stedelijke gebieden meer vertegenwoordigd werden in het Lagerhuis) / de landadel minder invloed kreeg (door het verdwijnen van kiesdistricten met weinig of geen inwoners) 1</a:t>
            </a:r>
          </a:p>
        </p:txBody>
      </p:sp>
    </p:spTree>
    <p:extLst>
      <p:ext uri="{BB962C8B-B14F-4D97-AF65-F5344CB8AC3E}">
        <p14:creationId xmlns:p14="http://schemas.microsoft.com/office/powerpoint/2010/main" val="231139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4288</TotalTime>
  <Words>827</Words>
  <Application>Microsoft Office PowerPoint</Application>
  <PresentationFormat>Breedbeeld</PresentationFormat>
  <Paragraphs>73</Paragraphs>
  <Slides>11</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Wingdings</vt:lpstr>
      <vt:lpstr>Kantoorthema</vt:lpstr>
      <vt:lpstr>Deelcontext 3</vt:lpstr>
      <vt:lpstr>Hoofdvraag </vt:lpstr>
      <vt:lpstr>Industriële revolutie in Groot-Brittannië </vt:lpstr>
      <vt:lpstr>Welke rol speelden de kolonies in de industrialisatie? </vt:lpstr>
      <vt:lpstr>De ontwikkeling van de wereldhandel en industrialisatie heeft grote gevolgen: </vt:lpstr>
      <vt:lpstr>Industrialisatie heeft grote gevolgen Britse samenleving: </vt:lpstr>
      <vt:lpstr>Examenvraag</vt:lpstr>
      <vt:lpstr>Bron</vt:lpstr>
      <vt:lpstr>Antwoord examenvraag</vt:lpstr>
      <vt:lpstr>Robert Owen</vt:lpstr>
      <vt:lpstr>Medio 19e eeuw: Britse Rijk = welvarendste wereldmacht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Deelcontext 3</dc:title>
  <dc:creator>Biemans, KJA (Kristel)</dc:creator>
  <cp:lastModifiedBy>Kristel Biemans</cp:lastModifiedBy>
  <cp:revision>26</cp:revision>
  <dcterms:created xsi:type="dcterms:W3CDTF">2020-11-02T20:13:03Z</dcterms:created>
  <dcterms:modified xsi:type="dcterms:W3CDTF">2023-05-24T10:50:09Z</dcterms:modified>
</cp:coreProperties>
</file>